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4c3ab191f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04c3ab191f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04c3ab191f_1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5c4de7c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5c4de7c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slide more understandable. How am I getting these numbers?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Sayak: Bar chart side by side comparison.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5c4de7c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5c4de7c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slide more understandable. How am I getting these numbers?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Sayak: Bar chart side by side comparison.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4c3aa957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4c3aa95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slide to explain about the free website creation slide.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c4de7c0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5c4de7c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slide to explain about the free website creation slide.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c4de7c0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5c4de7c0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slide to explain about the free website creation slide.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4c3aa95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4c3aa95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Paper not decision tree model trained on UCI’s phishing ground truth dataset.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5c4de7c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5c4de7c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most of these false positives came from one account.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5c4de7c0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5c4de7c0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Twitter we can identify the accounts,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5c4de7c0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5c4de7c0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Twitter we can identify the accounts,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4c3aa957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4c3aa95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4c3aa95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4c3aa95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5c4de7c0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5c4de7c0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5c4de7c0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5c4de7c0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slide before which summarizes why phishing reports are useful. Swap title of new slide= title of this slide.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4c3aa957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4c3aa957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Tagging means the account is notified.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Infact if see this CDF, we see that most accounts do not interact with these reports at all.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4c3aa957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4c3aa957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not only comments, they can be likes and replies as well.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4c3aa957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4c3aa957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4c3aa957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4c3aa957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4c3aa957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4c3aa957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C00000"/>
                </a:solidFill>
              </a:rPr>
              <a:t>The curious case of antiphishing detection</a:t>
            </a:r>
            <a:endParaRPr sz="28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C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GB" sz="1400">
                <a:solidFill>
                  <a:srgbClr val="595959"/>
                </a:solidFill>
              </a:rPr>
              <a:t>URLs posted on PhishTank and OpenPhish detected by several antiphishing engines after being posted.</a:t>
            </a:r>
            <a:endParaRPr sz="1400">
              <a:solidFill>
                <a:srgbClr val="59595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-GB" sz="1500">
                <a:solidFill>
                  <a:srgbClr val="595959"/>
                </a:solidFill>
              </a:rPr>
              <a:t>URLs shared by Twitter phishing reporters have lower detections over time.</a:t>
            </a:r>
            <a:endParaRPr sz="28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4c3aa957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4c3aa957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4eb28c7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4eb28c7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4c3aa95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4c3aa95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be changed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approaches: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crawlers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reporting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5c4de7c0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5c4de7c0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Because phishing is such a dangerous threat, there is a constant need to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c3aa95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c3aa95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</a:t>
            </a:r>
            <a:r>
              <a:rPr lang="en-GB"/>
              <a:t>slide we explain shortcomings of phishing blocklists.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c3aa957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4c3aa957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Maybe have a screenshot of http defanged to hxxp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4c3aa95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4c3aa95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4c3aa957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4c3aa957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4c3aa957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4c3aa957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npapernot/phishing-detection" TargetMode="External"/><Relationship Id="rId4" Type="http://schemas.openxmlformats.org/officeDocument/2006/relationships/hyperlink" Target="https://github.com/CaoHoangTung/sharkco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107257" y="1054507"/>
            <a:ext cx="88935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Evaluating the Effectiveness of Phishing Reports </a:t>
            </a:r>
            <a:br>
              <a:rPr lang="en-GB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on Twitter</a:t>
            </a:r>
            <a:endParaRPr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000"/>
              <a:buFont typeface="Calibri"/>
              <a:buNone/>
            </a:pPr>
            <a:r>
              <a:t/>
            </a:r>
            <a:endParaRPr b="1" sz="3000">
              <a:solidFill>
                <a:srgbClr val="C00000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698" y="3504927"/>
            <a:ext cx="873755" cy="1085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143000" y="2366431"/>
            <a:ext cx="6858000" cy="15248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GB" sz="2000" u="sng"/>
              <a:t>Sayak Saha Roy</a:t>
            </a:r>
            <a:r>
              <a:rPr b="1" lang="en-GB" sz="2000"/>
              <a:t>, Unique Karanjit, and Shirin Nilizadeh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b="1" lang="en-GB" sz="2000">
                <a:solidFill>
                  <a:srgbClr val="0070C0"/>
                </a:solidFill>
              </a:rPr>
              <a:t>The University of Texas at Arlington</a:t>
            </a:r>
            <a:br>
              <a:rPr b="1" lang="en-GB" sz="2000">
                <a:solidFill>
                  <a:srgbClr val="0070C0"/>
                </a:solidFill>
              </a:rPr>
            </a:br>
            <a:endParaRPr b="1" sz="2000">
              <a:solidFill>
                <a:srgbClr val="0070C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2000"/>
          </a:p>
        </p:txBody>
      </p:sp>
      <p:cxnSp>
        <p:nvCxnSpPr>
          <p:cNvPr id="133" name="Google Shape;133;p25"/>
          <p:cNvCxnSpPr/>
          <p:nvPr/>
        </p:nvCxnSpPr>
        <p:spPr>
          <a:xfrm>
            <a:off x="1725" y="4892900"/>
            <a:ext cx="9142800" cy="0"/>
          </a:xfrm>
          <a:prstGeom prst="straightConnector1">
            <a:avLst/>
          </a:prstGeom>
          <a:noFill/>
          <a:ln cap="flat" cmpd="sng" w="1587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25"/>
          <p:cNvSpPr/>
          <p:nvPr/>
        </p:nvSpPr>
        <p:spPr>
          <a:xfrm>
            <a:off x="2320925" y="4889700"/>
            <a:ext cx="4969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APWG ECRIME 2021 – SYMPOSIUM ON ELECTRONIC CRIME RESEARCH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5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A comparison of information shared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20" name="Google Shape;22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925" y="860375"/>
            <a:ext cx="3398791" cy="4281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391" y="1109150"/>
            <a:ext cx="4080834" cy="40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919" y="1080592"/>
            <a:ext cx="3237789" cy="384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738" y="1049655"/>
            <a:ext cx="4188112" cy="409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1923" y="996807"/>
            <a:ext cx="3915387" cy="40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311700" y="662750"/>
            <a:ext cx="753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Looking at 10k PhishTank and OpenPhish URLs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5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A comparison of information shared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8308508" y="4698870"/>
            <a:ext cx="523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457" y="1373082"/>
            <a:ext cx="1718742" cy="222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960" y="1112050"/>
            <a:ext cx="1997348" cy="205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700" y="1028675"/>
            <a:ext cx="1825092" cy="222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4197" y="3254496"/>
            <a:ext cx="1880565" cy="188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3520" y="3187379"/>
            <a:ext cx="1782286" cy="187587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311700" y="662750"/>
            <a:ext cx="753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Twitter phishing reports are feature rich.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They don’t only cover traditional phishing websites..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311700" y="4571950"/>
            <a:ext cx="840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FF"/>
                </a:solidFill>
                <a:highlight>
                  <a:srgbClr val="FFFFFF"/>
                </a:highlight>
              </a:rPr>
              <a:t>Roy, Sayak Saha, Unique Karanjit, and Shirin Nilizadeh. "What Remains Uncaught?: Characterizing Sparsely Detected Malicious URLs on Twitter." (2021).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500550" y="920950"/>
            <a:ext cx="85206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7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55"/>
              <a:buChar char="●"/>
            </a:pPr>
            <a:r>
              <a:rPr lang="en-GB" sz="1954"/>
              <a:t>New attacks hosted on free website creation services.</a:t>
            </a:r>
            <a:endParaRPr sz="1954"/>
          </a:p>
          <a:p>
            <a:pPr indent="-3527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55"/>
              <a:buChar char="●"/>
            </a:pPr>
            <a:r>
              <a:rPr lang="en-GB" sz="1954"/>
              <a:t>Poor detection by both anti-phishing tools and phishing blocklists alike.</a:t>
            </a:r>
            <a:endParaRPr sz="1954"/>
          </a:p>
          <a:p>
            <a:pPr indent="-3527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55"/>
              <a:buChar char="●"/>
            </a:pPr>
            <a:r>
              <a:rPr lang="en-GB" sz="1954"/>
              <a:t>Remained active for several months.</a:t>
            </a:r>
            <a:endParaRPr sz="1954"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25" y="2171950"/>
            <a:ext cx="2323799" cy="23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849" y="2248150"/>
            <a:ext cx="2840228" cy="21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They don’t only cover traditional phishing websites..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792875"/>
            <a:ext cx="85206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5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555"/>
          </a:p>
        </p:txBody>
      </p:sp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2695150" y="1181213"/>
            <a:ext cx="3997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000FF"/>
                </a:solidFill>
              </a:rPr>
              <a:t>5</a:t>
            </a:r>
            <a:r>
              <a:rPr b="1" lang="en-GB" sz="4800">
                <a:solidFill>
                  <a:srgbClr val="0000FF"/>
                </a:solidFill>
              </a:rPr>
              <a:t>%</a:t>
            </a:r>
            <a:endParaRPr b="1" sz="4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Of </a:t>
            </a:r>
            <a:r>
              <a:rPr b="1" lang="en-GB" sz="1300">
                <a:solidFill>
                  <a:srgbClr val="09A9F4"/>
                </a:solidFill>
              </a:rPr>
              <a:t>Twitter Phishing Reports</a:t>
            </a:r>
            <a:r>
              <a:rPr lang="en-GB" sz="1300">
                <a:solidFill>
                  <a:schemeClr val="dk1"/>
                </a:solidFill>
              </a:rPr>
              <a:t> were about these new form of threats.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713100" y="2995225"/>
            <a:ext cx="3997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FF"/>
                </a:solidFill>
              </a:rPr>
              <a:t>0.2</a:t>
            </a:r>
            <a:r>
              <a:rPr lang="en-GB" sz="4800">
                <a:solidFill>
                  <a:srgbClr val="0000FF"/>
                </a:solidFill>
              </a:rPr>
              <a:t>%</a:t>
            </a:r>
            <a:endParaRPr sz="4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Of </a:t>
            </a:r>
            <a:r>
              <a:rPr b="1" lang="en-GB" sz="1300">
                <a:solidFill>
                  <a:srgbClr val="FF7800"/>
                </a:solidFill>
              </a:rPr>
              <a:t>PhishTank</a:t>
            </a:r>
            <a:r>
              <a:rPr lang="en-GB" sz="1300">
                <a:solidFill>
                  <a:schemeClr val="dk1"/>
                </a:solidFill>
              </a:rPr>
              <a:t> were about these new form of threats.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4863150" y="2995250"/>
            <a:ext cx="4158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FF"/>
                </a:solidFill>
              </a:rPr>
              <a:t>0.6%</a:t>
            </a:r>
            <a:endParaRPr sz="4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Of </a:t>
            </a:r>
            <a:r>
              <a:rPr b="1" lang="en-GB" sz="1300">
                <a:solidFill>
                  <a:srgbClr val="FF0000"/>
                </a:solidFill>
              </a:rPr>
              <a:t>OpenPhish</a:t>
            </a:r>
            <a:r>
              <a:rPr lang="en-GB" sz="1300">
                <a:solidFill>
                  <a:schemeClr val="dk1"/>
                </a:solidFill>
              </a:rPr>
              <a:t> were about these new form of threats.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3117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They don’t only cover traditional phishing websites..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311700" y="792875"/>
            <a:ext cx="85206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055"/>
              <a:t>7.2% reports about Drive-by downloads, which using Cisco’s cyber trend report, covering over 9 different categories.</a:t>
            </a:r>
            <a:endParaRPr sz="205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5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555"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105" y="1488175"/>
            <a:ext cx="4966869" cy="30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1924050" y="1967679"/>
            <a:ext cx="5295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rgbClr val="0000FF"/>
                </a:solidFill>
              </a:rPr>
              <a:t>0%</a:t>
            </a:r>
            <a:endParaRPr sz="59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7800"/>
                </a:solidFill>
              </a:rPr>
              <a:t>PhishTank</a:t>
            </a:r>
            <a:r>
              <a:rPr lang="en-GB" sz="1700">
                <a:solidFill>
                  <a:schemeClr val="dk1"/>
                </a:solidFill>
              </a:rPr>
              <a:t> and </a:t>
            </a:r>
            <a:r>
              <a:rPr b="1" lang="en-GB" sz="1700">
                <a:solidFill>
                  <a:srgbClr val="FF0000"/>
                </a:solidFill>
              </a:rPr>
              <a:t>OpenPhish</a:t>
            </a:r>
            <a:r>
              <a:rPr lang="en-GB" sz="1700">
                <a:solidFill>
                  <a:schemeClr val="dk1"/>
                </a:solidFill>
              </a:rPr>
              <a:t> do not report Drive-by downloads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11700" y="19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>
                <a:solidFill>
                  <a:srgbClr val="C00000"/>
                </a:solidFill>
              </a:rPr>
              <a:t>But are these reports reliable?</a:t>
            </a:r>
            <a:endParaRPr sz="2820">
              <a:solidFill>
                <a:srgbClr val="C00000"/>
              </a:solidFill>
            </a:endParaRPr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311700" y="847350"/>
            <a:ext cx="85206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163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38"/>
              <a:buChar char="●"/>
            </a:pPr>
            <a:r>
              <a:rPr lang="en-GB" sz="1937"/>
              <a:t>Social</a:t>
            </a:r>
            <a:r>
              <a:rPr lang="en-GB" sz="1937"/>
              <a:t> media is open and is very easy to poison.</a:t>
            </a:r>
            <a:endParaRPr sz="193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8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2000"/>
          </a:p>
        </p:txBody>
      </p:sp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109700" y="4683025"/>
            <a:ext cx="86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[1] 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https://github.com/npapernot/phishing-detection</a:t>
            </a:r>
            <a:r>
              <a:rPr lang="en-GB" sz="1100">
                <a:solidFill>
                  <a:srgbClr val="0000FF"/>
                </a:solidFill>
              </a:rPr>
              <a:t>    </a:t>
            </a:r>
            <a:r>
              <a:rPr lang="en-GB" sz="1100">
                <a:solidFill>
                  <a:srgbClr val="0000FF"/>
                </a:solidFill>
              </a:rPr>
              <a:t>[2] 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https://github.com/CaoHoangTung/sharkcop</a:t>
            </a:r>
            <a:r>
              <a:rPr lang="en-GB" sz="1100">
                <a:solidFill>
                  <a:srgbClr val="0000FF"/>
                </a:solidFill>
              </a:rPr>
              <a:t> </a:t>
            </a:r>
            <a:endParaRPr sz="1100">
              <a:solidFill>
                <a:srgbClr val="0000FF"/>
              </a:solidFill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1767300" y="2315750"/>
            <a:ext cx="5874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100">
                <a:solidFill>
                  <a:srgbClr val="0000FF"/>
                </a:solidFill>
              </a:rPr>
              <a:t>7</a:t>
            </a:r>
            <a:r>
              <a:rPr b="1" lang="en-GB" sz="7100">
                <a:solidFill>
                  <a:srgbClr val="0000FF"/>
                </a:solidFill>
              </a:rPr>
              <a:t>%</a:t>
            </a:r>
            <a:endParaRPr b="1" sz="71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o</a:t>
            </a:r>
            <a:r>
              <a:rPr lang="en-GB" sz="2500">
                <a:solidFill>
                  <a:schemeClr val="dk1"/>
                </a:solidFill>
              </a:rPr>
              <a:t>f </a:t>
            </a:r>
            <a:r>
              <a:rPr b="1" lang="en-GB" sz="2500">
                <a:solidFill>
                  <a:srgbClr val="09A9F4"/>
                </a:solidFill>
              </a:rPr>
              <a:t>Twitter Phishing Reports</a:t>
            </a:r>
            <a:r>
              <a:rPr lang="en-GB" sz="2500">
                <a:solidFill>
                  <a:schemeClr val="dk1"/>
                </a:solidFill>
              </a:rPr>
              <a:t> were </a:t>
            </a:r>
            <a:r>
              <a:rPr b="1" lang="en-GB" sz="2500">
                <a:solidFill>
                  <a:srgbClr val="46B70D"/>
                </a:solidFill>
              </a:rPr>
              <a:t>False Positives</a:t>
            </a:r>
            <a:endParaRPr b="1" sz="2500">
              <a:solidFill>
                <a:srgbClr val="46B70D"/>
              </a:solidFill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311700" y="1244475"/>
            <a:ext cx="84681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163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38"/>
              <a:buChar char="●"/>
            </a:pPr>
            <a:r>
              <a:rPr lang="en-GB" sz="1937">
                <a:solidFill>
                  <a:schemeClr val="dk2"/>
                </a:solidFill>
              </a:rPr>
              <a:t>Using </a:t>
            </a:r>
            <a:r>
              <a:rPr b="1" lang="en-GB" sz="1937">
                <a:solidFill>
                  <a:srgbClr val="9900FF"/>
                </a:solidFill>
              </a:rPr>
              <a:t>Papernot’s DT Model </a:t>
            </a:r>
            <a:r>
              <a:rPr lang="en-GB" sz="1937">
                <a:solidFill>
                  <a:schemeClr val="dk2"/>
                </a:solidFill>
              </a:rPr>
              <a:t>+ </a:t>
            </a:r>
            <a:r>
              <a:rPr b="1" lang="en-GB" sz="1937">
                <a:solidFill>
                  <a:srgbClr val="09A9F4"/>
                </a:solidFill>
              </a:rPr>
              <a:t>Sharkcop</a:t>
            </a:r>
            <a:r>
              <a:rPr lang="en-GB" sz="1937">
                <a:solidFill>
                  <a:schemeClr val="dk2"/>
                </a:solidFill>
              </a:rPr>
              <a:t> + </a:t>
            </a:r>
            <a:r>
              <a:rPr b="1" lang="en-GB" sz="1937">
                <a:solidFill>
                  <a:srgbClr val="FF0000"/>
                </a:solidFill>
              </a:rPr>
              <a:t>Manual</a:t>
            </a:r>
            <a:r>
              <a:rPr lang="en-GB" sz="1937">
                <a:solidFill>
                  <a:srgbClr val="FF0000"/>
                </a:solidFill>
              </a:rPr>
              <a:t> </a:t>
            </a:r>
            <a:r>
              <a:rPr b="1" lang="en-GB" sz="1937">
                <a:solidFill>
                  <a:srgbClr val="FF0000"/>
                </a:solidFill>
              </a:rPr>
              <a:t>coding</a:t>
            </a:r>
            <a:r>
              <a:rPr lang="en-GB" sz="1937">
                <a:solidFill>
                  <a:srgbClr val="FF0000"/>
                </a:solidFill>
              </a:rPr>
              <a:t> </a:t>
            </a:r>
            <a:r>
              <a:rPr lang="en-GB" sz="1937">
                <a:solidFill>
                  <a:schemeClr val="dk2"/>
                </a:solidFill>
              </a:rPr>
              <a:t>we were able to label all the URLs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19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>
                <a:solidFill>
                  <a:srgbClr val="C00000"/>
                </a:solidFill>
              </a:rPr>
              <a:t>But are these reports reliable?</a:t>
            </a:r>
            <a:endParaRPr sz="2820">
              <a:solidFill>
                <a:srgbClr val="C00000"/>
              </a:solidFill>
            </a:endParaRPr>
          </a:p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11700" y="84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7662" lvl="0" marL="457200" rtl="0" algn="l">
              <a:spcBef>
                <a:spcPts val="0"/>
              </a:spcBef>
              <a:spcAft>
                <a:spcPts val="0"/>
              </a:spcAft>
              <a:buSzPct val="101351"/>
              <a:buChar char="●"/>
            </a:pPr>
            <a:r>
              <a:rPr lang="en-GB" sz="7400"/>
              <a:t>In fact, when considered individually, each phishing reporter had very low false positive rate. 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200" y="1932375"/>
            <a:ext cx="3869314" cy="321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6" name="Google Shape;286;p40"/>
          <p:cNvSpPr txBox="1"/>
          <p:nvPr/>
        </p:nvSpPr>
        <p:spPr>
          <a:xfrm>
            <a:off x="311700" y="150030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11% </a:t>
            </a:r>
            <a:r>
              <a:rPr lang="en-GB" sz="1800">
                <a:solidFill>
                  <a:schemeClr val="dk2"/>
                </a:solidFill>
              </a:rPr>
              <a:t>of all false positives originated from one account!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11700" y="25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On the other hand,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311700" y="1010800"/>
            <a:ext cx="85206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9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85"/>
              <a:buChar char="●"/>
            </a:pPr>
            <a:r>
              <a:rPr lang="en-GB" sz="1785"/>
              <a:t>Using the same procedure and analyzing 1k random URLs from PT and OP</a:t>
            </a:r>
            <a:endParaRPr sz="17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785"/>
          </a:p>
        </p:txBody>
      </p:sp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915625" y="1744275"/>
            <a:ext cx="3331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100">
                <a:solidFill>
                  <a:srgbClr val="0000FF"/>
                </a:solidFill>
              </a:rPr>
              <a:t>20</a:t>
            </a:r>
            <a:r>
              <a:rPr b="1" lang="en-GB" sz="7100">
                <a:solidFill>
                  <a:srgbClr val="0000FF"/>
                </a:solidFill>
              </a:rPr>
              <a:t>%</a:t>
            </a:r>
            <a:endParaRPr b="1" sz="71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of </a:t>
            </a:r>
            <a:r>
              <a:rPr b="1" lang="en-GB" sz="2500">
                <a:solidFill>
                  <a:srgbClr val="FF9900"/>
                </a:solidFill>
              </a:rPr>
              <a:t>PhishTank reports</a:t>
            </a:r>
            <a:r>
              <a:rPr lang="en-GB" sz="2500">
                <a:solidFill>
                  <a:schemeClr val="dk1"/>
                </a:solidFill>
              </a:rPr>
              <a:t> were </a:t>
            </a:r>
            <a:r>
              <a:rPr b="1" lang="en-GB" sz="2500">
                <a:solidFill>
                  <a:srgbClr val="46B70D"/>
                </a:solidFill>
              </a:rPr>
              <a:t>False Positives</a:t>
            </a:r>
            <a:endParaRPr b="1" sz="2500">
              <a:solidFill>
                <a:srgbClr val="46B70D"/>
              </a:solidFill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4765950" y="1665825"/>
            <a:ext cx="3706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100">
                <a:solidFill>
                  <a:srgbClr val="0000FF"/>
                </a:solidFill>
              </a:rPr>
              <a:t>5</a:t>
            </a:r>
            <a:r>
              <a:rPr b="1" lang="en-GB" sz="7100">
                <a:solidFill>
                  <a:srgbClr val="0000FF"/>
                </a:solidFill>
              </a:rPr>
              <a:t>%</a:t>
            </a:r>
            <a:endParaRPr b="1" sz="71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of </a:t>
            </a:r>
            <a:r>
              <a:rPr b="1" lang="en-GB" sz="2500">
                <a:solidFill>
                  <a:srgbClr val="FF0000"/>
                </a:solidFill>
              </a:rPr>
              <a:t>Openphish</a:t>
            </a:r>
            <a:r>
              <a:rPr b="1" lang="en-GB" sz="2500">
                <a:solidFill>
                  <a:srgbClr val="FF0000"/>
                </a:solidFill>
              </a:rPr>
              <a:t> reports</a:t>
            </a:r>
            <a:r>
              <a:rPr lang="en-GB" sz="2500">
                <a:solidFill>
                  <a:schemeClr val="dk1"/>
                </a:solidFill>
              </a:rPr>
              <a:t> were </a:t>
            </a:r>
            <a:r>
              <a:rPr b="1" lang="en-GB" sz="2500">
                <a:solidFill>
                  <a:srgbClr val="46B70D"/>
                </a:solidFill>
              </a:rPr>
              <a:t>False Positives</a:t>
            </a:r>
            <a:endParaRPr b="1" sz="2500">
              <a:solidFill>
                <a:srgbClr val="46B70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311700" y="18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>
                <a:solidFill>
                  <a:srgbClr val="C00000"/>
                </a:solidFill>
              </a:rPr>
              <a:t>On the other hand,</a:t>
            </a:r>
            <a:endParaRPr sz="2820">
              <a:solidFill>
                <a:srgbClr val="C00000"/>
              </a:solidFill>
            </a:endParaRPr>
          </a:p>
        </p:txBody>
      </p:sp>
      <p:sp>
        <p:nvSpPr>
          <p:cNvPr id="301" name="Google Shape;30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42"/>
          <p:cNvSpPr txBox="1"/>
          <p:nvPr/>
        </p:nvSpPr>
        <p:spPr>
          <a:xfrm>
            <a:off x="437050" y="896475"/>
            <a:ext cx="78441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lang="en-GB" sz="2300">
                <a:solidFill>
                  <a:schemeClr val="dk2"/>
                </a:solidFill>
              </a:rPr>
              <a:t>PhishTank denotes whether a URL is still active, but is incorrect nearly </a:t>
            </a:r>
            <a:r>
              <a:rPr b="1" lang="en-GB" sz="2300">
                <a:solidFill>
                  <a:schemeClr val="dk2"/>
                </a:solidFill>
              </a:rPr>
              <a:t>33%</a:t>
            </a:r>
            <a:r>
              <a:rPr lang="en-GB" sz="2300">
                <a:solidFill>
                  <a:schemeClr val="dk2"/>
                </a:solidFill>
              </a:rPr>
              <a:t> of the time. </a:t>
            </a:r>
            <a:endParaRPr sz="2300">
              <a:solidFill>
                <a:schemeClr val="dk2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b="1" lang="en-GB" sz="2300">
                <a:solidFill>
                  <a:schemeClr val="dk2"/>
                </a:solidFill>
              </a:rPr>
              <a:t>29%</a:t>
            </a:r>
            <a:r>
              <a:rPr lang="en-GB" sz="2300">
                <a:solidFill>
                  <a:schemeClr val="dk2"/>
                </a:solidFill>
              </a:rPr>
              <a:t> of submissions on PhishTank do not contain an usable screenshot. </a:t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311700" y="7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>
                <a:solidFill>
                  <a:srgbClr val="C00000"/>
                </a:solidFill>
              </a:rPr>
              <a:t>Dead on arrival</a:t>
            </a:r>
            <a:endParaRPr sz="3020">
              <a:solidFill>
                <a:srgbClr val="C00000"/>
              </a:solidFill>
            </a:endParaRPr>
          </a:p>
        </p:txBody>
      </p:sp>
      <p:sp>
        <p:nvSpPr>
          <p:cNvPr id="308" name="Google Shape;308;p43"/>
          <p:cNvSpPr txBox="1"/>
          <p:nvPr>
            <p:ph idx="1" type="body"/>
          </p:nvPr>
        </p:nvSpPr>
        <p:spPr>
          <a:xfrm>
            <a:off x="500550" y="2099850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-GB" sz="1760"/>
              <a:t>24% of URLs</a:t>
            </a:r>
            <a:r>
              <a:rPr lang="en-GB" sz="1760"/>
              <a:t> on PhishTank were inactive as soon as they were posted.</a:t>
            </a:r>
            <a:endParaRPr sz="17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760"/>
              <a:t>11% of URLs </a:t>
            </a:r>
            <a:r>
              <a:rPr lang="en-GB" sz="1760"/>
              <a:t>on OpenPhish are inactive when they are posted.</a:t>
            </a:r>
            <a:endParaRPr sz="17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7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690"/>
          </a:p>
        </p:txBody>
      </p:sp>
      <p:sp>
        <p:nvSpPr>
          <p:cNvPr id="309" name="Google Shape;30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25" y="851650"/>
            <a:ext cx="1164225" cy="11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/>
        </p:nvSpPr>
        <p:spPr>
          <a:xfrm>
            <a:off x="963700" y="3096300"/>
            <a:ext cx="7026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400">
                <a:solidFill>
                  <a:srgbClr val="0000FF"/>
                </a:solidFill>
              </a:rPr>
              <a:t>3.8%</a:t>
            </a:r>
            <a:endParaRPr b="1" sz="6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of </a:t>
            </a:r>
            <a:r>
              <a:rPr b="1" lang="en-GB" sz="1800">
                <a:solidFill>
                  <a:srgbClr val="09A9F4"/>
                </a:solidFill>
              </a:rPr>
              <a:t>Twitter phishing reports URLs</a:t>
            </a:r>
            <a:r>
              <a:rPr lang="en-GB" sz="1800">
                <a:solidFill>
                  <a:schemeClr val="dk1"/>
                </a:solidFill>
              </a:rPr>
              <a:t> were </a:t>
            </a:r>
            <a:r>
              <a:rPr b="1" lang="en-GB" sz="1800">
                <a:solidFill>
                  <a:srgbClr val="46B70D"/>
                </a:solidFill>
              </a:rPr>
              <a:t>inactive when they were posted.</a:t>
            </a:r>
            <a:endParaRPr b="1" sz="1800">
              <a:solidFill>
                <a:srgbClr val="46B70D"/>
              </a:solidFill>
            </a:endParaRPr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1529950" y="1167824"/>
            <a:ext cx="85206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en-GB" sz="1760"/>
              <a:t>Phishing reports are not useful if the URLs are already offline. </a:t>
            </a:r>
            <a:endParaRPr sz="169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219100" y="13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Phishing is an ever increasing t</a:t>
            </a:r>
            <a:r>
              <a:rPr lang="en-GB">
                <a:solidFill>
                  <a:srgbClr val="C00000"/>
                </a:solidFill>
              </a:rPr>
              <a:t>hreat</a:t>
            </a:r>
            <a:endParaRPr>
              <a:solidFill>
                <a:srgbClr val="C00000"/>
              </a:solidFill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25" y="910025"/>
            <a:ext cx="6161250" cy="36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82300" y="4683025"/>
            <a:ext cx="844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highlight>
                  <a:schemeClr val="lt1"/>
                </a:highlight>
              </a:rPr>
              <a:t>https://docs.apwg.org/reports/apwg_trends_report_q3_2021.pdf</a:t>
            </a:r>
            <a:endParaRPr sz="1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8" name="Google Shape;318;p44"/>
          <p:cNvSpPr txBox="1"/>
          <p:nvPr>
            <p:ph type="title"/>
          </p:nvPr>
        </p:nvSpPr>
        <p:spPr>
          <a:xfrm>
            <a:off x="177225" y="174750"/>
            <a:ext cx="8520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20">
                <a:solidFill>
                  <a:srgbClr val="C00000"/>
                </a:solidFill>
              </a:rPr>
              <a:t>Most of Twitter phishing report URLs are not present on OpenPhish and PhishTank</a:t>
            </a:r>
            <a:endParaRPr sz="2920">
              <a:solidFill>
                <a:srgbClr val="C00000"/>
              </a:solidFill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599" y="1465238"/>
            <a:ext cx="3891775" cy="283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50" y="1578975"/>
            <a:ext cx="4369054" cy="2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311700" y="17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90">
                <a:solidFill>
                  <a:srgbClr val="C00000"/>
                </a:solidFill>
              </a:rPr>
              <a:t>Phishing reports on Twitter are useful...</a:t>
            </a:r>
            <a:endParaRPr sz="269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>
              <a:solidFill>
                <a:srgbClr val="C00000"/>
              </a:solidFill>
            </a:endParaRPr>
          </a:p>
        </p:txBody>
      </p:sp>
      <p:sp>
        <p:nvSpPr>
          <p:cNvPr id="326" name="Google Shape;326;p45"/>
          <p:cNvSpPr txBox="1"/>
          <p:nvPr>
            <p:ph idx="1" type="body"/>
          </p:nvPr>
        </p:nvSpPr>
        <p:spPr>
          <a:xfrm>
            <a:off x="443850" y="1199175"/>
            <a:ext cx="82764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GB" sz="2200">
                <a:solidFill>
                  <a:schemeClr val="dk1"/>
                </a:solidFill>
              </a:rPr>
              <a:t>Informative</a:t>
            </a:r>
            <a:br>
              <a:rPr lang="en-GB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GB" sz="2200">
                <a:solidFill>
                  <a:schemeClr val="dk1"/>
                </a:solidFill>
              </a:rPr>
              <a:t>Covers threats outside of just traditional phishing.</a:t>
            </a:r>
            <a:br>
              <a:rPr lang="en-GB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GB" sz="2200">
                <a:solidFill>
                  <a:schemeClr val="dk1"/>
                </a:solidFill>
              </a:rPr>
              <a:t>Reliable (Lower false positives) </a:t>
            </a:r>
            <a:br>
              <a:rPr lang="en-GB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GB" sz="2200">
                <a:solidFill>
                  <a:schemeClr val="dk1"/>
                </a:solidFill>
              </a:rPr>
              <a:t>A large volume of URLs which are not covered by PhishTank and OpenPhish.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245">
              <a:solidFill>
                <a:schemeClr val="dk1"/>
              </a:solidFill>
            </a:endParaRPr>
          </a:p>
        </p:txBody>
      </p:sp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311700" y="17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390">
                <a:solidFill>
                  <a:srgbClr val="C00000"/>
                </a:solidFill>
              </a:rPr>
              <a:t>But are Twitter reports having an impact?</a:t>
            </a:r>
            <a:endParaRPr sz="239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>
              <a:solidFill>
                <a:srgbClr val="C00000"/>
              </a:solidFill>
            </a:endParaRPr>
          </a:p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199675" y="82715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0"/>
              <a:buChar char="-"/>
            </a:pPr>
            <a:r>
              <a:rPr lang="en-GB" sz="1720">
                <a:solidFill>
                  <a:schemeClr val="dk1"/>
                </a:solidFill>
              </a:rPr>
              <a:t>Domain registrars have the power to quickly take down websites.</a:t>
            </a:r>
            <a:endParaRPr sz="17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947"/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938" y="2696950"/>
            <a:ext cx="3038125" cy="246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6" name="Google Shape;336;p46"/>
          <p:cNvSpPr txBox="1"/>
          <p:nvPr/>
        </p:nvSpPr>
        <p:spPr>
          <a:xfrm>
            <a:off x="199675" y="2220125"/>
            <a:ext cx="7967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But only </a:t>
            </a:r>
            <a:r>
              <a:rPr b="1" lang="en-GB" sz="1600">
                <a:solidFill>
                  <a:srgbClr val="FF0000"/>
                </a:solidFill>
              </a:rPr>
              <a:t>4% </a:t>
            </a:r>
            <a:r>
              <a:rPr lang="en-GB" sz="1600">
                <a:solidFill>
                  <a:schemeClr val="dk1"/>
                </a:solidFill>
              </a:rPr>
              <a:t>of these reports get interaction (likes, comments, retweets) from the targets and organization.</a:t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199675" y="1266475"/>
            <a:ext cx="770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-GB" sz="1600">
                <a:solidFill>
                  <a:schemeClr val="dk1"/>
                </a:solidFill>
              </a:rPr>
              <a:t>87% </a:t>
            </a:r>
            <a:r>
              <a:rPr lang="en-GB" sz="1600">
                <a:solidFill>
                  <a:schemeClr val="dk1"/>
                </a:solidFill>
              </a:rPr>
              <a:t>of the </a:t>
            </a:r>
            <a:r>
              <a:rPr lang="en-GB" sz="1600">
                <a:solidFill>
                  <a:schemeClr val="dk1"/>
                </a:solidFill>
              </a:rPr>
              <a:t>targeted</a:t>
            </a:r>
            <a:r>
              <a:rPr lang="en-GB" sz="1600">
                <a:solidFill>
                  <a:schemeClr val="dk1"/>
                </a:solidFill>
              </a:rPr>
              <a:t> domains/organizations have a Twitter account (stat)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199675" y="1743300"/>
            <a:ext cx="78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-GB" sz="1600">
                <a:solidFill>
                  <a:schemeClr val="dk1"/>
                </a:solidFill>
              </a:rPr>
              <a:t>52% </a:t>
            </a:r>
            <a:r>
              <a:rPr lang="en-GB" sz="1600">
                <a:solidFill>
                  <a:schemeClr val="dk1"/>
                </a:solidFill>
              </a:rPr>
              <a:t>of these phishing reports tagged these accounts.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311700" y="24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Explicit interaction leads to quick removal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311700" y="895025"/>
            <a:ext cx="85206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In those </a:t>
            </a:r>
            <a:r>
              <a:rPr b="1" lang="en-GB" sz="1700">
                <a:solidFill>
                  <a:srgbClr val="FF0000"/>
                </a:solidFill>
              </a:rPr>
              <a:t>4% </a:t>
            </a:r>
            <a:r>
              <a:rPr lang="en-GB" sz="1700">
                <a:solidFill>
                  <a:schemeClr val="dk1"/>
                </a:solidFill>
              </a:rPr>
              <a:t>of cases that interaction does happen, URLs get removed very quickly, and the organization actually acknowledges it.</a:t>
            </a:r>
            <a:endParaRPr sz="240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75" y="2030087"/>
            <a:ext cx="3214999" cy="30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624" y="2090625"/>
            <a:ext cx="3284530" cy="28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8" name="Google Shape;348;p47"/>
          <p:cNvSpPr/>
          <p:nvPr/>
        </p:nvSpPr>
        <p:spPr>
          <a:xfrm>
            <a:off x="3922050" y="3216100"/>
            <a:ext cx="1714500" cy="50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 txBox="1"/>
          <p:nvPr/>
        </p:nvSpPr>
        <p:spPr>
          <a:xfrm>
            <a:off x="4303050" y="4258225"/>
            <a:ext cx="16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7"/>
          <p:cNvSpPr txBox="1"/>
          <p:nvPr/>
        </p:nvSpPr>
        <p:spPr>
          <a:xfrm>
            <a:off x="4291850" y="2431675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311700" y="24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The gap in detection and removal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56" name="Google Shape;35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Easiest way to get notifications is to follow these accounts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rgbClr val="FF0000"/>
                </a:solidFill>
              </a:rPr>
              <a:t>10%</a:t>
            </a:r>
            <a:r>
              <a:rPr b="1" lang="en-GB" sz="5900">
                <a:solidFill>
                  <a:srgbClr val="0000FF"/>
                </a:solidFill>
              </a:rPr>
              <a:t> </a:t>
            </a:r>
            <a:r>
              <a:rPr lang="en-GB" sz="1700">
                <a:solidFill>
                  <a:schemeClr val="dk1"/>
                </a:solidFill>
              </a:rPr>
              <a:t>of targets and organizations combined actually follow them.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rgbClr val="FF0000"/>
                </a:solidFill>
              </a:rPr>
              <a:t>31%</a:t>
            </a:r>
            <a:r>
              <a:rPr lang="en-GB" sz="1700">
                <a:solidFill>
                  <a:schemeClr val="dk1"/>
                </a:solidFill>
              </a:rPr>
              <a:t> of URLs shared by the reports remained online, even after a week.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Phishing report URLs removed at a much slower pace compared to OpenPhish and PhishTank.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57" name="Google Shape;35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idx="1" type="body"/>
          </p:nvPr>
        </p:nvSpPr>
        <p:spPr>
          <a:xfrm>
            <a:off x="213625" y="967250"/>
            <a:ext cx="85206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68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0"/>
              <a:buChar char="-"/>
            </a:pPr>
            <a:r>
              <a:rPr lang="en-GB" sz="2020">
                <a:solidFill>
                  <a:schemeClr val="dk1"/>
                </a:solidFill>
              </a:rPr>
              <a:t>Similar to organizations, regular users have a </a:t>
            </a:r>
            <a:r>
              <a:rPr b="1" lang="en-GB" sz="2020">
                <a:solidFill>
                  <a:srgbClr val="FF0000"/>
                </a:solidFill>
              </a:rPr>
              <a:t>5.2%</a:t>
            </a:r>
            <a:r>
              <a:rPr lang="en-GB" sz="2020">
                <a:solidFill>
                  <a:srgbClr val="FF0000"/>
                </a:solidFill>
              </a:rPr>
              <a:t> </a:t>
            </a:r>
            <a:r>
              <a:rPr lang="en-GB" sz="2020">
                <a:solidFill>
                  <a:schemeClr val="dk1"/>
                </a:solidFill>
              </a:rPr>
              <a:t>rate of interaction.</a:t>
            </a:r>
            <a:endParaRPr sz="20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20">
                <a:solidFill>
                  <a:schemeClr val="dk1"/>
                </a:solidFill>
              </a:rPr>
              <a:t> </a:t>
            </a:r>
            <a:endParaRPr sz="20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5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2510"/>
          </a:p>
        </p:txBody>
      </p:sp>
      <p:sp>
        <p:nvSpPr>
          <p:cNvPr id="363" name="Google Shape;363;p49"/>
          <p:cNvSpPr txBox="1"/>
          <p:nvPr>
            <p:ph type="title"/>
          </p:nvPr>
        </p:nvSpPr>
        <p:spPr>
          <a:xfrm>
            <a:off x="311700" y="264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What </a:t>
            </a:r>
            <a:r>
              <a:rPr lang="en-GB">
                <a:solidFill>
                  <a:srgbClr val="C00000"/>
                </a:solidFill>
              </a:rPr>
              <a:t>about regular users?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64" name="Google Shape;36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49"/>
          <p:cNvSpPr txBox="1"/>
          <p:nvPr/>
        </p:nvSpPr>
        <p:spPr>
          <a:xfrm>
            <a:off x="1644025" y="1583525"/>
            <a:ext cx="613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400">
                <a:solidFill>
                  <a:srgbClr val="0000FF"/>
                </a:solidFill>
              </a:rPr>
              <a:t>31%</a:t>
            </a:r>
            <a:endParaRPr b="1" sz="6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of </a:t>
            </a:r>
            <a:r>
              <a:rPr b="1" lang="en-GB" sz="1800">
                <a:solidFill>
                  <a:srgbClr val="09A9F4"/>
                </a:solidFill>
              </a:rPr>
              <a:t>followers</a:t>
            </a:r>
            <a:r>
              <a:rPr lang="en-GB" sz="1800">
                <a:solidFill>
                  <a:schemeClr val="dk1"/>
                </a:solidFill>
              </a:rPr>
              <a:t> are </a:t>
            </a:r>
            <a:r>
              <a:rPr b="1" lang="en-GB" sz="1800">
                <a:solidFill>
                  <a:srgbClr val="46B70D"/>
                </a:solidFill>
              </a:rPr>
              <a:t>security conscious users.</a:t>
            </a:r>
            <a:endParaRPr b="1" sz="1800">
              <a:solidFill>
                <a:srgbClr val="46B70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6B70D"/>
              </a:solidFill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381000" y="3417800"/>
            <a:ext cx="82587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20">
              <a:solidFill>
                <a:srgbClr val="09A9F4"/>
              </a:solidFill>
            </a:endParaRPr>
          </a:p>
          <a:p>
            <a:pPr indent="-3568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0"/>
              <a:buChar char="-"/>
            </a:pPr>
            <a:r>
              <a:rPr b="1" lang="en-GB" sz="2020">
                <a:solidFill>
                  <a:srgbClr val="09A9F4"/>
                </a:solidFill>
              </a:rPr>
              <a:t>Listed count = </a:t>
            </a:r>
            <a:r>
              <a:rPr lang="en-GB" sz="2020">
                <a:solidFill>
                  <a:schemeClr val="dk1"/>
                </a:solidFill>
              </a:rPr>
              <a:t>I want to hear more from you.</a:t>
            </a:r>
            <a:endParaRPr sz="2020">
              <a:solidFill>
                <a:schemeClr val="dk1"/>
              </a:solidFill>
            </a:endParaRPr>
          </a:p>
          <a:p>
            <a:pPr indent="-3568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0"/>
              <a:buChar char="-"/>
            </a:pPr>
            <a:r>
              <a:rPr lang="en-GB" sz="2020">
                <a:solidFill>
                  <a:schemeClr val="dk1"/>
                </a:solidFill>
              </a:rPr>
              <a:t>However the listed count of phishing reporters is low (1%)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311700" y="63625"/>
            <a:ext cx="8520600" cy="1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rgbClr val="C00000"/>
                </a:solidFill>
              </a:rPr>
              <a:t>Twitter phishing report URLs have lower detection rate compared to PhishTank and OpenPhish reports</a:t>
            </a:r>
            <a:endParaRPr sz="2500">
              <a:solidFill>
                <a:srgbClr val="C00000"/>
              </a:solidFill>
            </a:endParaRPr>
          </a:p>
        </p:txBody>
      </p:sp>
      <p:sp>
        <p:nvSpPr>
          <p:cNvPr id="372" name="Google Shape;372;p50"/>
          <p:cNvSpPr txBox="1"/>
          <p:nvPr>
            <p:ph idx="1" type="body"/>
          </p:nvPr>
        </p:nvSpPr>
        <p:spPr>
          <a:xfrm>
            <a:off x="212975" y="1705475"/>
            <a:ext cx="3164400" cy="29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Except,</a:t>
            </a:r>
            <a:r>
              <a:rPr lang="en-GB" sz="1600"/>
              <a:t> when URLs are </a:t>
            </a:r>
            <a:r>
              <a:rPr lang="en-GB" sz="1600"/>
              <a:t>explicitly</a:t>
            </a:r>
            <a:r>
              <a:rPr lang="en-GB" sz="1600"/>
              <a:t> interacted on by </a:t>
            </a:r>
            <a:r>
              <a:rPr lang="en-GB" sz="1600"/>
              <a:t>organizations</a:t>
            </a:r>
            <a:r>
              <a:rPr lang="en-GB" sz="1600"/>
              <a:t> or domains, then the detection rate is similar to URLs posted on PT and OP.</a:t>
            </a:r>
            <a:endParaRPr sz="1600"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525" y="1509538"/>
            <a:ext cx="4802775" cy="336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00" y="2886400"/>
            <a:ext cx="1342304" cy="6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 txBox="1"/>
          <p:nvPr>
            <p:ph type="title"/>
          </p:nvPr>
        </p:nvSpPr>
        <p:spPr>
          <a:xfrm>
            <a:off x="198575" y="18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>
                <a:solidFill>
                  <a:srgbClr val="C00000"/>
                </a:solidFill>
              </a:rPr>
              <a:t>Conclusions</a:t>
            </a:r>
            <a:endParaRPr sz="2820">
              <a:solidFill>
                <a:srgbClr val="C00000"/>
              </a:solidFill>
            </a:endParaRPr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765125" y="1152475"/>
            <a:ext cx="80673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750"/>
              <a:t>Establishing Twitter phishing resources as an informative and reliable source of </a:t>
            </a:r>
            <a:r>
              <a:rPr lang="en-GB" sz="1750"/>
              <a:t>information</a:t>
            </a:r>
            <a:r>
              <a:rPr lang="en-GB" sz="1750"/>
              <a:t>.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750"/>
          </a:p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3" name="Google Shape;383;p51"/>
          <p:cNvPicPr preferRelativeResize="0"/>
          <p:nvPr/>
        </p:nvPicPr>
        <p:blipFill rotWithShape="1">
          <a:blip r:embed="rId4">
            <a:alphaModFix/>
          </a:blip>
          <a:srcRect b="7398" l="0" r="0" t="0"/>
          <a:stretch/>
        </p:blipFill>
        <p:spPr>
          <a:xfrm>
            <a:off x="198575" y="1231256"/>
            <a:ext cx="548700" cy="54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25" y="2000609"/>
            <a:ext cx="548700" cy="55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 txBox="1"/>
          <p:nvPr/>
        </p:nvSpPr>
        <p:spPr>
          <a:xfrm>
            <a:off x="765125" y="2060925"/>
            <a:ext cx="71289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2"/>
                </a:solidFill>
              </a:rPr>
              <a:t>Outperforms both PhishTank and OpenPhish in various aspects.</a:t>
            </a:r>
            <a:endParaRPr sz="175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1"/>
          <p:cNvSpPr txBox="1"/>
          <p:nvPr/>
        </p:nvSpPr>
        <p:spPr>
          <a:xfrm>
            <a:off x="729425" y="2947000"/>
            <a:ext cx="83838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2"/>
                </a:solidFill>
              </a:rPr>
              <a:t>  But organizations and domains mostly do not interact with these reports.</a:t>
            </a:r>
            <a:endParaRPr sz="175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1"/>
          <p:cNvSpPr txBox="1"/>
          <p:nvPr/>
        </p:nvSpPr>
        <p:spPr>
          <a:xfrm>
            <a:off x="1111000" y="3760200"/>
            <a:ext cx="73614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50">
                <a:solidFill>
                  <a:schemeClr val="dk2"/>
                </a:solidFill>
              </a:rPr>
              <a:t>Need for integration of this open source resource to enhance phishing knowledgebase. </a:t>
            </a:r>
            <a:endParaRPr/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725" y="3760198"/>
            <a:ext cx="693674" cy="7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311700" y="23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20">
                <a:solidFill>
                  <a:srgbClr val="C00000"/>
                </a:solidFill>
              </a:rPr>
              <a:t>Questions</a:t>
            </a:r>
            <a:endParaRPr sz="3120">
              <a:solidFill>
                <a:srgbClr val="C00000"/>
              </a:solidFill>
            </a:endParaRPr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738" y="1094000"/>
            <a:ext cx="383388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/>
          <p:nvPr>
            <p:ph type="title"/>
          </p:nvPr>
        </p:nvSpPr>
        <p:spPr>
          <a:xfrm>
            <a:off x="1194400" y="162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sayak.saharoy@mavs.uta.edu</a:t>
            </a:r>
            <a:endParaRPr sz="2320"/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02375"/>
            <a:ext cx="939350" cy="80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54600"/>
            <a:ext cx="701751" cy="6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2"/>
          <p:cNvSpPr txBox="1"/>
          <p:nvPr/>
        </p:nvSpPr>
        <p:spPr>
          <a:xfrm>
            <a:off x="1194400" y="2556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@</a:t>
            </a:r>
            <a:r>
              <a:rPr lang="en-GB" sz="2000"/>
              <a:t>SayakSahaRoy</a:t>
            </a:r>
            <a:endParaRPr sz="2000"/>
          </a:p>
        </p:txBody>
      </p:sp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50750" y="129000"/>
            <a:ext cx="87393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C00000"/>
                </a:solidFill>
              </a:rPr>
              <a:t>B</a:t>
            </a:r>
            <a:r>
              <a:rPr lang="en-GB" sz="2400">
                <a:solidFill>
                  <a:srgbClr val="C00000"/>
                </a:solidFill>
              </a:rPr>
              <a:t>locklisting is a</a:t>
            </a:r>
            <a:r>
              <a:rPr lang="en-GB" sz="2400">
                <a:solidFill>
                  <a:srgbClr val="C00000"/>
                </a:solidFill>
              </a:rPr>
              <a:t> prominent approach for detecting </a:t>
            </a:r>
            <a:br>
              <a:rPr lang="en-GB" sz="2400">
                <a:solidFill>
                  <a:srgbClr val="C00000"/>
                </a:solidFill>
              </a:rPr>
            </a:br>
            <a:r>
              <a:rPr lang="en-GB" sz="2400">
                <a:solidFill>
                  <a:srgbClr val="C00000"/>
                </a:solidFill>
              </a:rPr>
              <a:t>phishing threats</a:t>
            </a:r>
            <a:endParaRPr sz="2400">
              <a:solidFill>
                <a:srgbClr val="C00000"/>
              </a:solidFill>
            </a:endParaRPr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164550" y="1481075"/>
            <a:ext cx="4565700" cy="3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Phishing blocklists:</a:t>
            </a:r>
            <a:endParaRPr sz="22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</a:t>
            </a:r>
            <a:r>
              <a:rPr lang="en-GB" sz="1600"/>
              <a:t>rawling or manual reporting.</a:t>
            </a:r>
            <a:br>
              <a:rPr lang="en-GB" sz="1600"/>
            </a:b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Provide information about phishing website.</a:t>
            </a:r>
            <a:br>
              <a:rPr lang="en-GB" sz="1600"/>
            </a:b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Used by organizations for content filtering.</a:t>
            </a:r>
            <a:br>
              <a:rPr lang="en-GB" sz="1600"/>
            </a:b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Used by anti-phishing tools/browsers.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100" y="1600026"/>
            <a:ext cx="3686049" cy="243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0090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Often slow, upto 9 hours if not longer.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Can be </a:t>
            </a:r>
            <a:r>
              <a:rPr lang="en-GB" sz="2000"/>
              <a:t>deceived</a:t>
            </a:r>
            <a:r>
              <a:rPr lang="en-GB" sz="2000"/>
              <a:t> by evasion approaches, such as cloaking.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Constant need to improve and consolidate with new phishing information.</a:t>
            </a:r>
            <a:endParaRPr sz="2000"/>
          </a:p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249950" y="19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But phishing blocklists are not perfect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249950" y="4474850"/>
            <a:ext cx="703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FF"/>
                </a:solidFill>
                <a:highlight>
                  <a:srgbClr val="FFFFFF"/>
                </a:highlight>
              </a:rPr>
              <a:t>Oest, Adam, et al. "Sunrise to sunset: Analyzing the end-to-end life cycle and effectiveness of phishing attacks at scale." </a:t>
            </a:r>
            <a:r>
              <a:rPr i="1" lang="en-GB" sz="1000">
                <a:solidFill>
                  <a:srgbClr val="0000FF"/>
                </a:solidFill>
              </a:rPr>
              <a:t>29th {USENIX} Security Symposium ({USENIX} Security 20)</a:t>
            </a:r>
            <a:r>
              <a:rPr lang="en-GB" sz="1000">
                <a:solidFill>
                  <a:srgbClr val="0000FF"/>
                </a:solidFill>
                <a:highlight>
                  <a:srgbClr val="FFFFFF"/>
                </a:highlight>
              </a:rPr>
              <a:t>. 2020.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228825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Our work looks at a new source of acquiring phishing information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1293850" y="1315900"/>
            <a:ext cx="52785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2150">
                <a:solidFill>
                  <a:srgbClr val="09A9F4"/>
                </a:solidFill>
              </a:rPr>
              <a:t>Phishing reports shared on Twitter.</a:t>
            </a:r>
            <a:endParaRPr b="1" sz="2150">
              <a:solidFill>
                <a:srgbClr val="09A9F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0300"/>
            <a:ext cx="3977669" cy="29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244" y="2070300"/>
            <a:ext cx="4083208" cy="29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829" y="1102504"/>
            <a:ext cx="1065017" cy="9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28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Research Goal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908775"/>
            <a:ext cx="85206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1987"/>
              <a:t>How do these reports compare to other phishing blocklists?</a:t>
            </a:r>
            <a:endParaRPr b="1" sz="1987"/>
          </a:p>
          <a:p>
            <a:pPr indent="-3508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25"/>
              <a:buChar char="-"/>
            </a:pPr>
            <a:r>
              <a:rPr lang="en-GB" sz="1925"/>
              <a:t>Comparison</a:t>
            </a:r>
            <a:r>
              <a:rPr lang="en-GB" sz="1925"/>
              <a:t> with OpenPhish and PhishTank</a:t>
            </a:r>
            <a:endParaRPr sz="1925"/>
          </a:p>
          <a:p>
            <a:pPr indent="-3508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25"/>
              <a:buChar char="-"/>
            </a:pPr>
            <a:r>
              <a:rPr lang="en-GB" sz="1925"/>
              <a:t>Information provided, phishing coverage, correctness</a:t>
            </a:r>
            <a:endParaRPr sz="192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9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b="1" sz="1987">
              <a:solidFill>
                <a:schemeClr val="accent1"/>
              </a:solidFill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370500" y="2648025"/>
            <a:ext cx="9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2400">
                <a:solidFill>
                  <a:srgbClr val="0000FF"/>
                </a:solidFill>
              </a:rPr>
              <a:t>Can these reports enhance prevalent phishing blocklists?</a:t>
            </a:r>
            <a:endParaRPr b="1" i="1" sz="2400">
              <a:solidFill>
                <a:srgbClr val="0000FF"/>
              </a:solidFill>
            </a:endParaRPr>
          </a:p>
        </p:txBody>
      </p:sp>
      <p:sp>
        <p:nvSpPr>
          <p:cNvPr id="176" name="Google Shape;17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87975" y="12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Data collection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191825" y="701700"/>
            <a:ext cx="85206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2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0"/>
              <a:buChar char="-"/>
            </a:pPr>
            <a:r>
              <a:rPr b="1" lang="en-GB" sz="1790"/>
              <a:t>#phishing</a:t>
            </a:r>
            <a:r>
              <a:rPr lang="en-GB" sz="1790"/>
              <a:t>, </a:t>
            </a:r>
            <a:r>
              <a:rPr b="1" lang="en-GB" sz="1790"/>
              <a:t>#scam</a:t>
            </a:r>
            <a:r>
              <a:rPr lang="en-GB" sz="1790"/>
              <a:t>, </a:t>
            </a:r>
            <a:r>
              <a:rPr b="1" lang="en-GB" sz="1790"/>
              <a:t>defanged</a:t>
            </a:r>
            <a:r>
              <a:rPr lang="en-GB" sz="1790"/>
              <a:t> URLs (hxxp/hxxps)</a:t>
            </a:r>
            <a:endParaRPr sz="1790"/>
          </a:p>
          <a:p>
            <a:pPr indent="-3422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0"/>
              <a:buChar char="-"/>
            </a:pPr>
            <a:r>
              <a:rPr lang="en-GB" sz="1790"/>
              <a:t>16.4k tweets containing 11.1k unique URLs shared by 701 users</a:t>
            </a:r>
            <a:endParaRPr sz="1790"/>
          </a:p>
          <a:p>
            <a:pPr indent="-3422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0"/>
              <a:buChar char="-"/>
            </a:pPr>
            <a:r>
              <a:rPr lang="en-GB" sz="1790"/>
              <a:t>URLs collected, defanged and analyzed every 30 mins from June to August 2021</a:t>
            </a:r>
            <a:endParaRPr sz="17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7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790"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0" y="1741650"/>
            <a:ext cx="3716101" cy="340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31"/>
          <p:cNvSpPr/>
          <p:nvPr/>
        </p:nvSpPr>
        <p:spPr>
          <a:xfrm rot="-2262939">
            <a:off x="5143482" y="1890133"/>
            <a:ext cx="548760" cy="18542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 rot="-900969">
            <a:off x="5690977" y="2554725"/>
            <a:ext cx="548841" cy="18542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5793402" y="4058463"/>
            <a:ext cx="548700" cy="185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 rot="877727">
            <a:off x="5143493" y="4767357"/>
            <a:ext cx="548790" cy="18540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 rot="9269129">
            <a:off x="2844021" y="4810233"/>
            <a:ext cx="548823" cy="1854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/>
          <p:nvPr/>
        </p:nvSpPr>
        <p:spPr>
          <a:xfrm rot="9269129">
            <a:off x="2268921" y="3949258"/>
            <a:ext cx="548823" cy="1854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 rot="-8814551">
            <a:off x="2268827" y="2554609"/>
            <a:ext cx="548934" cy="18555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 rot="-8814551">
            <a:off x="3064177" y="1748059"/>
            <a:ext cx="548934" cy="18555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27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These URLs cover</a:t>
            </a:r>
            <a:r>
              <a:rPr lang="en-GB">
                <a:solidFill>
                  <a:srgbClr val="C00000"/>
                </a:solidFill>
              </a:rPr>
              <a:t> 203 unique domains!</a:t>
            </a:r>
            <a:endParaRPr>
              <a:solidFill>
                <a:srgbClr val="C00000"/>
              </a:solidFill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425" y="963225"/>
            <a:ext cx="5392450" cy="4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257375"/>
            <a:ext cx="82536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00000"/>
                </a:solidFill>
              </a:rPr>
              <a:t>I</a:t>
            </a:r>
            <a:r>
              <a:rPr lang="en-GB">
                <a:solidFill>
                  <a:srgbClr val="C00000"/>
                </a:solidFill>
              </a:rPr>
              <a:t>nformation shared by these reports </a:t>
            </a:r>
            <a:endParaRPr>
              <a:solidFill>
                <a:srgbClr val="C00000"/>
              </a:solidFill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1525"/>
            <a:ext cx="4886275" cy="34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 rot="-1143742">
            <a:off x="4522460" y="1824251"/>
            <a:ext cx="1966644" cy="2119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6490275" y="1503825"/>
            <a:ext cx="20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The Phishing URL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8" name="Google Shape;208;p33"/>
          <p:cNvSpPr/>
          <p:nvPr/>
        </p:nvSpPr>
        <p:spPr>
          <a:xfrm rot="-200535">
            <a:off x="2034801" y="2605043"/>
            <a:ext cx="3586600" cy="1583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5727300" y="2371650"/>
            <a:ext cx="20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The IP Address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10" name="Google Shape;210;p33"/>
          <p:cNvSpPr/>
          <p:nvPr/>
        </p:nvSpPr>
        <p:spPr>
          <a:xfrm rot="994470">
            <a:off x="4892856" y="2956152"/>
            <a:ext cx="1966614" cy="2119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6904025" y="3188775"/>
            <a:ext cx="20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00FF"/>
                </a:solidFill>
              </a:rPr>
              <a:t>The hosting domain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212" name="Google Shape;212;p33"/>
          <p:cNvSpPr/>
          <p:nvPr/>
        </p:nvSpPr>
        <p:spPr>
          <a:xfrm rot="-2098">
            <a:off x="4892856" y="4241927"/>
            <a:ext cx="1966500" cy="21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6904025" y="4147725"/>
            <a:ext cx="22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</a:rPr>
              <a:t>Screenshot of the URL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